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5" r:id="rId4"/>
    <p:sldId id="266" r:id="rId5"/>
    <p:sldId id="263" r:id="rId6"/>
    <p:sldId id="261" r:id="rId7"/>
    <p:sldId id="259" r:id="rId8"/>
    <p:sldId id="260" r:id="rId9"/>
    <p:sldId id="25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3D7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45A2AD-94B2-10DD-E32D-FC8A07AC4D87}" v="407" dt="2025-04-21T04:06:53.2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re Tommasi" userId="aa3c001d7a2b962e" providerId="Windows Live" clId="Web-{8245A2AD-94B2-10DD-E32D-FC8A07AC4D87}"/>
    <pc:docChg chg="addSld modSld">
      <pc:chgData name="Alexandre Tommasi" userId="aa3c001d7a2b962e" providerId="Windows Live" clId="Web-{8245A2AD-94B2-10DD-E32D-FC8A07AC4D87}" dt="2025-04-21T04:06:29.464" v="438" actId="20577"/>
      <pc:docMkLst>
        <pc:docMk/>
      </pc:docMkLst>
      <pc:sldChg chg="modSp">
        <pc:chgData name="Alexandre Tommasi" userId="aa3c001d7a2b962e" providerId="Windows Live" clId="Web-{8245A2AD-94B2-10DD-E32D-FC8A07AC4D87}" dt="2025-04-21T02:39:31.900" v="24" actId="20577"/>
        <pc:sldMkLst>
          <pc:docMk/>
          <pc:sldMk cId="2727970828" sldId="259"/>
        </pc:sldMkLst>
        <pc:spChg chg="mod">
          <ac:chgData name="Alexandre Tommasi" userId="aa3c001d7a2b962e" providerId="Windows Live" clId="Web-{8245A2AD-94B2-10DD-E32D-FC8A07AC4D87}" dt="2025-04-21T02:39:31.900" v="24" actId="20577"/>
          <ac:spMkLst>
            <pc:docMk/>
            <pc:sldMk cId="2727970828" sldId="259"/>
            <ac:spMk id="2" creationId="{00000000-0000-0000-0000-000000000000}"/>
          </ac:spMkLst>
        </pc:spChg>
      </pc:sldChg>
      <pc:sldChg chg="modSp">
        <pc:chgData name="Alexandre Tommasi" userId="aa3c001d7a2b962e" providerId="Windows Live" clId="Web-{8245A2AD-94B2-10DD-E32D-FC8A07AC4D87}" dt="2025-04-21T02:39:34.915" v="25" actId="20577"/>
        <pc:sldMkLst>
          <pc:docMk/>
          <pc:sldMk cId="7199296" sldId="260"/>
        </pc:sldMkLst>
        <pc:spChg chg="mod">
          <ac:chgData name="Alexandre Tommasi" userId="aa3c001d7a2b962e" providerId="Windows Live" clId="Web-{8245A2AD-94B2-10DD-E32D-FC8A07AC4D87}" dt="2025-04-21T02:39:34.915" v="25" actId="20577"/>
          <ac:spMkLst>
            <pc:docMk/>
            <pc:sldMk cId="7199296" sldId="260"/>
            <ac:spMk id="2" creationId="{00000000-0000-0000-0000-000000000000}"/>
          </ac:spMkLst>
        </pc:spChg>
      </pc:sldChg>
      <pc:sldChg chg="modSp">
        <pc:chgData name="Alexandre Tommasi" userId="aa3c001d7a2b962e" providerId="Windows Live" clId="Web-{8245A2AD-94B2-10DD-E32D-FC8A07AC4D87}" dt="2025-04-21T03:09:01.009" v="178" actId="20577"/>
        <pc:sldMkLst>
          <pc:docMk/>
          <pc:sldMk cId="1824175929" sldId="261"/>
        </pc:sldMkLst>
        <pc:spChg chg="mod">
          <ac:chgData name="Alexandre Tommasi" userId="aa3c001d7a2b962e" providerId="Windows Live" clId="Web-{8245A2AD-94B2-10DD-E32D-FC8A07AC4D87}" dt="2025-04-21T02:39:27.415" v="22" actId="20577"/>
          <ac:spMkLst>
            <pc:docMk/>
            <pc:sldMk cId="1824175929" sldId="261"/>
            <ac:spMk id="2" creationId="{00000000-0000-0000-0000-000000000000}"/>
          </ac:spMkLst>
        </pc:spChg>
        <pc:spChg chg="mod">
          <ac:chgData name="Alexandre Tommasi" userId="aa3c001d7a2b962e" providerId="Windows Live" clId="Web-{8245A2AD-94B2-10DD-E32D-FC8A07AC4D87}" dt="2025-04-21T03:09:01.009" v="178" actId="20577"/>
          <ac:spMkLst>
            <pc:docMk/>
            <pc:sldMk cId="1824175929" sldId="261"/>
            <ac:spMk id="9" creationId="{00000000-0000-0000-0000-000000000000}"/>
          </ac:spMkLst>
        </pc:spChg>
        <pc:spChg chg="mod">
          <ac:chgData name="Alexandre Tommasi" userId="aa3c001d7a2b962e" providerId="Windows Live" clId="Web-{8245A2AD-94B2-10DD-E32D-FC8A07AC4D87}" dt="2025-04-21T02:58:53.222" v="157" actId="14100"/>
          <ac:spMkLst>
            <pc:docMk/>
            <pc:sldMk cId="1824175929" sldId="261"/>
            <ac:spMk id="32" creationId="{00000000-0000-0000-0000-000000000000}"/>
          </ac:spMkLst>
        </pc:spChg>
      </pc:sldChg>
      <pc:sldChg chg="modSp">
        <pc:chgData name="Alexandre Tommasi" userId="aa3c001d7a2b962e" providerId="Windows Live" clId="Web-{8245A2AD-94B2-10DD-E32D-FC8A07AC4D87}" dt="2025-04-21T03:42:25.030" v="253" actId="20577"/>
        <pc:sldMkLst>
          <pc:docMk/>
          <pc:sldMk cId="2393223489" sldId="262"/>
        </pc:sldMkLst>
        <pc:spChg chg="mod">
          <ac:chgData name="Alexandre Tommasi" userId="aa3c001d7a2b962e" providerId="Windows Live" clId="Web-{8245A2AD-94B2-10DD-E32D-FC8A07AC4D87}" dt="2025-04-21T02:42:13.265" v="40" actId="14100"/>
          <ac:spMkLst>
            <pc:docMk/>
            <pc:sldMk cId="2393223489" sldId="262"/>
            <ac:spMk id="11" creationId="{00000000-0000-0000-0000-000000000000}"/>
          </ac:spMkLst>
        </pc:spChg>
        <pc:spChg chg="mod">
          <ac:chgData name="Alexandre Tommasi" userId="aa3c001d7a2b962e" providerId="Windows Live" clId="Web-{8245A2AD-94B2-10DD-E32D-FC8A07AC4D87}" dt="2025-04-21T03:42:25.030" v="253" actId="20577"/>
          <ac:spMkLst>
            <pc:docMk/>
            <pc:sldMk cId="2393223489" sldId="262"/>
            <ac:spMk id="13" creationId="{00000000-0000-0000-0000-000000000000}"/>
          </ac:spMkLst>
        </pc:spChg>
        <pc:spChg chg="mod">
          <ac:chgData name="Alexandre Tommasi" userId="aa3c001d7a2b962e" providerId="Windows Live" clId="Web-{8245A2AD-94B2-10DD-E32D-FC8A07AC4D87}" dt="2025-04-21T02:39:19.321" v="20" actId="20577"/>
          <ac:spMkLst>
            <pc:docMk/>
            <pc:sldMk cId="2393223489" sldId="262"/>
            <ac:spMk id="17" creationId="{00000000-0000-0000-0000-000000000000}"/>
          </ac:spMkLst>
        </pc:spChg>
      </pc:sldChg>
      <pc:sldChg chg="modSp">
        <pc:chgData name="Alexandre Tommasi" userId="aa3c001d7a2b962e" providerId="Windows Live" clId="Web-{8245A2AD-94B2-10DD-E32D-FC8A07AC4D87}" dt="2025-04-21T02:50:51.002" v="124" actId="20577"/>
        <pc:sldMkLst>
          <pc:docMk/>
          <pc:sldMk cId="736595136" sldId="263"/>
        </pc:sldMkLst>
        <pc:spChg chg="mod">
          <ac:chgData name="Alexandre Tommasi" userId="aa3c001d7a2b962e" providerId="Windows Live" clId="Web-{8245A2AD-94B2-10DD-E32D-FC8A07AC4D87}" dt="2025-04-21T02:39:23.712" v="21" actId="20577"/>
          <ac:spMkLst>
            <pc:docMk/>
            <pc:sldMk cId="736595136" sldId="263"/>
            <ac:spMk id="7" creationId="{00000000-0000-0000-0000-000000000000}"/>
          </ac:spMkLst>
        </pc:spChg>
        <pc:spChg chg="mod">
          <ac:chgData name="Alexandre Tommasi" userId="aa3c001d7a2b962e" providerId="Windows Live" clId="Web-{8245A2AD-94B2-10DD-E32D-FC8A07AC4D87}" dt="2025-04-21T02:47:46.183" v="99" actId="20577"/>
          <ac:spMkLst>
            <pc:docMk/>
            <pc:sldMk cId="736595136" sldId="263"/>
            <ac:spMk id="11" creationId="{00000000-0000-0000-0000-000000000000}"/>
          </ac:spMkLst>
        </pc:spChg>
        <pc:spChg chg="mod">
          <ac:chgData name="Alexandre Tommasi" userId="aa3c001d7a2b962e" providerId="Windows Live" clId="Web-{8245A2AD-94B2-10DD-E32D-FC8A07AC4D87}" dt="2025-04-21T02:50:51.002" v="124" actId="20577"/>
          <ac:spMkLst>
            <pc:docMk/>
            <pc:sldMk cId="736595136" sldId="263"/>
            <ac:spMk id="13" creationId="{00000000-0000-0000-0000-000000000000}"/>
          </ac:spMkLst>
        </pc:spChg>
      </pc:sldChg>
      <pc:sldChg chg="addSp delSp modSp new">
        <pc:chgData name="Alexandre Tommasi" userId="aa3c001d7a2b962e" providerId="Windows Live" clId="Web-{8245A2AD-94B2-10DD-E32D-FC8A07AC4D87}" dt="2025-04-21T04:06:29.464" v="438" actId="20577"/>
        <pc:sldMkLst>
          <pc:docMk/>
          <pc:sldMk cId="1505374776" sldId="264"/>
        </pc:sldMkLst>
        <pc:spChg chg="mod">
          <ac:chgData name="Alexandre Tommasi" userId="aa3c001d7a2b962e" providerId="Windows Live" clId="Web-{8245A2AD-94B2-10DD-E32D-FC8A07AC4D87}" dt="2025-04-21T03:46:14.121" v="379" actId="20577"/>
          <ac:spMkLst>
            <pc:docMk/>
            <pc:sldMk cId="1505374776" sldId="264"/>
            <ac:spMk id="2" creationId="{CB888059-3A63-BF59-943B-6112700ADA80}"/>
          </ac:spMkLst>
        </pc:spChg>
        <pc:spChg chg="del">
          <ac:chgData name="Alexandre Tommasi" userId="aa3c001d7a2b962e" providerId="Windows Live" clId="Web-{8245A2AD-94B2-10DD-E32D-FC8A07AC4D87}" dt="2025-04-21T03:42:46.344" v="264"/>
          <ac:spMkLst>
            <pc:docMk/>
            <pc:sldMk cId="1505374776" sldId="264"/>
            <ac:spMk id="3" creationId="{7F170A2A-1F31-96C1-6FCD-70938CFEA258}"/>
          </ac:spMkLst>
        </pc:spChg>
        <pc:spChg chg="del">
          <ac:chgData name="Alexandre Tommasi" userId="aa3c001d7a2b962e" providerId="Windows Live" clId="Web-{8245A2AD-94B2-10DD-E32D-FC8A07AC4D87}" dt="2025-04-21T03:42:44.094" v="263"/>
          <ac:spMkLst>
            <pc:docMk/>
            <pc:sldMk cId="1505374776" sldId="264"/>
            <ac:spMk id="4" creationId="{68EF0CA7-1997-7777-488D-7C1BB68463EB}"/>
          </ac:spMkLst>
        </pc:spChg>
        <pc:spChg chg="mod">
          <ac:chgData name="Alexandre Tommasi" userId="aa3c001d7a2b962e" providerId="Windows Live" clId="Web-{8245A2AD-94B2-10DD-E32D-FC8A07AC4D87}" dt="2025-04-21T04:06:16.432" v="434" actId="1076"/>
          <ac:spMkLst>
            <pc:docMk/>
            <pc:sldMk cId="1505374776" sldId="264"/>
            <ac:spMk id="5" creationId="{3AB61C1A-8BA0-B7B2-B529-11F4BCAF2501}"/>
          </ac:spMkLst>
        </pc:spChg>
        <pc:spChg chg="del">
          <ac:chgData name="Alexandre Tommasi" userId="aa3c001d7a2b962e" providerId="Windows Live" clId="Web-{8245A2AD-94B2-10DD-E32D-FC8A07AC4D87}" dt="2025-04-21T03:42:44.094" v="262"/>
          <ac:spMkLst>
            <pc:docMk/>
            <pc:sldMk cId="1505374776" sldId="264"/>
            <ac:spMk id="6" creationId="{DF5345EC-307D-EA5F-BD75-C7770D523488}"/>
          </ac:spMkLst>
        </pc:spChg>
        <pc:spChg chg="add del mod">
          <ac:chgData name="Alexandre Tommasi" userId="aa3c001d7a2b962e" providerId="Windows Live" clId="Web-{8245A2AD-94B2-10DD-E32D-FC8A07AC4D87}" dt="2025-04-21T03:45:29.821" v="366"/>
          <ac:spMkLst>
            <pc:docMk/>
            <pc:sldMk cId="1505374776" sldId="264"/>
            <ac:spMk id="7" creationId="{740B7AF1-BF64-BF95-F0DC-B8FF8D140526}"/>
          </ac:spMkLst>
        </pc:spChg>
        <pc:spChg chg="add mod ord">
          <ac:chgData name="Alexandre Tommasi" userId="aa3c001d7a2b962e" providerId="Windows Live" clId="Web-{8245A2AD-94B2-10DD-E32D-FC8A07AC4D87}" dt="2025-04-21T04:06:29.464" v="438" actId="20577"/>
          <ac:spMkLst>
            <pc:docMk/>
            <pc:sldMk cId="1505374776" sldId="264"/>
            <ac:spMk id="9" creationId="{2D104D46-F922-AD15-EBB4-590C6D8A7B9D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5610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959823"/>
            <a:ext cx="10131425" cy="340553"/>
          </a:xfrm>
        </p:spPr>
        <p:txBody>
          <a:bodyPr>
            <a:noAutofit/>
          </a:bodyPr>
          <a:lstStyle>
            <a:lvl1pPr>
              <a:defRPr sz="2000">
                <a:solidFill>
                  <a:srgbClr val="0053D7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2" y="2478846"/>
            <a:ext cx="3469431" cy="3716687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0"/>
          </p:nvPr>
        </p:nvSpPr>
        <p:spPr>
          <a:xfrm>
            <a:off x="4449149" y="2478846"/>
            <a:ext cx="3469431" cy="3716687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idx="11"/>
          </p:nvPr>
        </p:nvSpPr>
        <p:spPr>
          <a:xfrm>
            <a:off x="8212496" y="2478846"/>
            <a:ext cx="3469431" cy="3716687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idx="12"/>
          </p:nvPr>
        </p:nvSpPr>
        <p:spPr>
          <a:xfrm>
            <a:off x="685801" y="1604875"/>
            <a:ext cx="3469431" cy="780662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3"/>
          </p:nvPr>
        </p:nvSpPr>
        <p:spPr>
          <a:xfrm>
            <a:off x="4449148" y="1604875"/>
            <a:ext cx="3469431" cy="780662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4"/>
          </p:nvPr>
        </p:nvSpPr>
        <p:spPr>
          <a:xfrm>
            <a:off x="8212495" y="1604875"/>
            <a:ext cx="3469431" cy="780662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26" name="CaixaDeTexto 25"/>
          <p:cNvSpPr txBox="1"/>
          <p:nvPr userDrawn="1"/>
        </p:nvSpPr>
        <p:spPr>
          <a:xfrm>
            <a:off x="685800" y="287894"/>
            <a:ext cx="10131426" cy="643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FF00FF"/>
                </a:solidFill>
              </a:rPr>
              <a:t>MAPA DO SUCESSO</a:t>
            </a:r>
          </a:p>
        </p:txBody>
      </p:sp>
      <p:cxnSp>
        <p:nvCxnSpPr>
          <p:cNvPr id="31" name="Conector reto 30"/>
          <p:cNvCxnSpPr/>
          <p:nvPr userDrawn="1"/>
        </p:nvCxnSpPr>
        <p:spPr>
          <a:xfrm>
            <a:off x="4292082" y="1604875"/>
            <a:ext cx="0" cy="45999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/>
          <p:cNvCxnSpPr/>
          <p:nvPr userDrawn="1"/>
        </p:nvCxnSpPr>
        <p:spPr>
          <a:xfrm>
            <a:off x="8064759" y="1604875"/>
            <a:ext cx="0" cy="4590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604" y="3429893"/>
            <a:ext cx="12188825" cy="6856214"/>
          </a:xfrm>
          <a:prstGeom prst="rect">
            <a:avLst/>
          </a:prstGeom>
        </p:spPr>
      </p:pic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685801" y="959823"/>
            <a:ext cx="10131425" cy="340553"/>
          </a:xfrm>
        </p:spPr>
        <p:txBody>
          <a:bodyPr>
            <a:noAutofit/>
          </a:bodyPr>
          <a:lstStyle>
            <a:lvl1pPr>
              <a:defRPr sz="2000">
                <a:solidFill>
                  <a:srgbClr val="0053D7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685802" y="2478846"/>
            <a:ext cx="3469431" cy="3716687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32" name="Content Placeholder 2"/>
          <p:cNvSpPr>
            <a:spLocks noGrp="1"/>
          </p:cNvSpPr>
          <p:nvPr>
            <p:ph idx="10"/>
          </p:nvPr>
        </p:nvSpPr>
        <p:spPr>
          <a:xfrm>
            <a:off x="4449149" y="2478846"/>
            <a:ext cx="3469431" cy="3716687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34" name="Content Placeholder 2"/>
          <p:cNvSpPr>
            <a:spLocks noGrp="1"/>
          </p:cNvSpPr>
          <p:nvPr>
            <p:ph idx="12"/>
          </p:nvPr>
        </p:nvSpPr>
        <p:spPr>
          <a:xfrm>
            <a:off x="685801" y="1604875"/>
            <a:ext cx="3469431" cy="780662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449148" y="1604875"/>
            <a:ext cx="3469431" cy="780662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37" name="CaixaDeTexto 36"/>
          <p:cNvSpPr txBox="1"/>
          <p:nvPr userDrawn="1"/>
        </p:nvSpPr>
        <p:spPr>
          <a:xfrm>
            <a:off x="685800" y="287894"/>
            <a:ext cx="10131426" cy="643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FF00FF"/>
                </a:solidFill>
              </a:rPr>
              <a:t>MAPA DO SUCESSO</a:t>
            </a:r>
          </a:p>
        </p:txBody>
      </p:sp>
      <p:cxnSp>
        <p:nvCxnSpPr>
          <p:cNvPr id="38" name="Conector reto 37"/>
          <p:cNvCxnSpPr/>
          <p:nvPr userDrawn="1"/>
        </p:nvCxnSpPr>
        <p:spPr>
          <a:xfrm>
            <a:off x="4292082" y="1604875"/>
            <a:ext cx="0" cy="45999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004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99797"/>
            <a:ext cx="10131425" cy="58782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 dirty="0"/>
              <a:t>Clique para editar o texto mestre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50" r:id="rId3"/>
    <p:sldLayoutId id="2147483670" r:id="rId4"/>
  </p:sldLayoutIdLst>
  <p:txStyles>
    <p:titleStyle>
      <a:lvl1pPr algn="l" defTabSz="457200" rtl="0" eaLnBrk="1" latinLnBrk="0" hangingPunct="1">
        <a:spcBef>
          <a:spcPct val="0"/>
        </a:spcBef>
        <a:buNone/>
        <a:defRPr sz="3600" b="1" kern="1200" cap="all">
          <a:ln w="3175" cmpd="sng">
            <a:noFill/>
          </a:ln>
          <a:solidFill>
            <a:srgbClr val="FF00FF"/>
          </a:solidFill>
          <a:effectLst/>
          <a:latin typeface="+mn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457200" rtl="0" eaLnBrk="1" latinLnBrk="0" hangingPunct="1">
        <a:spcBef>
          <a:spcPts val="0"/>
        </a:spcBef>
        <a:spcAft>
          <a:spcPts val="1000"/>
        </a:spcAft>
        <a:buClr>
          <a:schemeClr val="accent1">
            <a:lumMod val="50000"/>
          </a:schemeClr>
        </a:buClr>
        <a:buSzPct val="100000"/>
        <a:buFont typeface="Arial"/>
        <a:buNone/>
        <a:defRPr sz="1800" b="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accent1">
            <a:lumMod val="50000"/>
          </a:schemeClr>
        </a:buClr>
        <a:buSzPct val="100000"/>
        <a:buFont typeface="Arial"/>
        <a:buChar char="•"/>
        <a:defRPr sz="16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accent1">
            <a:lumMod val="50000"/>
          </a:schemeClr>
        </a:buClr>
        <a:buSzPct val="100000"/>
        <a:buFont typeface="Arial"/>
        <a:buChar char="•"/>
        <a:defRPr sz="14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accent1">
            <a:lumMod val="50000"/>
          </a:schemeClr>
        </a:buClr>
        <a:buSzPct val="100000"/>
        <a:buFont typeface="Arial"/>
        <a:buChar char="•"/>
        <a:defRPr sz="12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accent1">
            <a:lumMod val="50000"/>
          </a:schemeClr>
        </a:buClr>
        <a:buSzPct val="100000"/>
        <a:buFont typeface="Arial"/>
        <a:buChar char="•"/>
        <a:defRPr sz="12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5723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Equipe: 0063 | Projeto: </a:t>
            </a:r>
            <a:r>
              <a:rPr lang="pt-BR" dirty="0" err="1"/>
              <a:t>shapemateai</a:t>
            </a:r>
            <a:endParaRPr lang="pt-BR" dirty="0" err="1">
              <a:ea typeface="Calibri"/>
              <a:cs typeface="Calibri"/>
            </a:endParaRPr>
          </a:p>
        </p:txBody>
      </p:sp>
      <p:sp>
        <p:nvSpPr>
          <p:cNvPr id="11" name="Espaço Reservado para Conteúdo 31"/>
          <p:cNvSpPr>
            <a:spLocks noGrp="1"/>
          </p:cNvSpPr>
          <p:nvPr>
            <p:ph idx="1"/>
          </p:nvPr>
        </p:nvSpPr>
        <p:spPr>
          <a:xfrm>
            <a:off x="153840" y="2220053"/>
            <a:ext cx="4001393" cy="3975480"/>
          </a:xfrm>
        </p:spPr>
        <p:txBody>
          <a:bodyPr>
            <a:normAutofit/>
          </a:bodyPr>
          <a:lstStyle/>
          <a:p>
            <a:r>
              <a:rPr lang="pt-BR" dirty="0"/>
              <a:t>Seguir uma alimentação saudável é um desafio constante para muitas pessoas. O acesso limitado a nutricionistas profissionais, somado à </a:t>
            </a:r>
            <a:r>
              <a:rPr lang="pt-BR" b="1" dirty="0"/>
              <a:t>dificuldade de adaptar recomendações nutricionais</a:t>
            </a:r>
            <a:r>
              <a:rPr lang="pt-BR" dirty="0"/>
              <a:t> à disponibilidade de alimentos no dia a dia, cria uma barreira significativa. Esta desconexão entre orientação especializada e a realidade cotidiana frequentemente resulta em dietas abandonadas, escolhas alimentares inconsistentes e frustração quanto aos objetivos de saúde não alcançados.</a:t>
            </a:r>
          </a:p>
        </p:txBody>
      </p:sp>
      <p:sp>
        <p:nvSpPr>
          <p:cNvPr id="13" name="Espaço Reservado para Conteúdo 31"/>
          <p:cNvSpPr>
            <a:spLocks noGrp="1"/>
          </p:cNvSpPr>
          <p:nvPr>
            <p:ph idx="10"/>
          </p:nvPr>
        </p:nvSpPr>
        <p:spPr>
          <a:xfrm>
            <a:off x="4446214" y="2623728"/>
            <a:ext cx="7591945" cy="4234272"/>
          </a:xfrm>
        </p:spPr>
        <p:txBody>
          <a:bodyPr>
            <a:normAutofit/>
          </a:bodyPr>
          <a:lstStyle/>
          <a:p>
            <a:r>
              <a:rPr lang="pt-BR" b="1" dirty="0">
                <a:ea typeface="+mn-lt"/>
                <a:cs typeface="+mn-lt"/>
              </a:rPr>
              <a:t>Validação - Nutricionista Gustavo Correa</a:t>
            </a:r>
            <a:endParaRPr lang="pt-BR" b="1" dirty="0">
              <a:ea typeface="Calibri"/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O nutricionista destacou que a </a:t>
            </a:r>
            <a:r>
              <a:rPr lang="pt-BR" b="1" dirty="0">
                <a:ea typeface="+mn-lt"/>
                <a:cs typeface="+mn-lt"/>
              </a:rPr>
              <a:t>IA precisa ser mais precisa nos cálculos </a:t>
            </a:r>
            <a:r>
              <a:rPr lang="pt-BR" dirty="0">
                <a:ea typeface="+mn-lt"/>
                <a:cs typeface="+mn-lt"/>
              </a:rPr>
              <a:t>de macronutrientes e micronutrientes, levando em consideração as fontes alimentares. Além disso, é essencial que a IA </a:t>
            </a:r>
            <a:r>
              <a:rPr lang="pt-BR" b="1" dirty="0">
                <a:ea typeface="+mn-lt"/>
                <a:cs typeface="+mn-lt"/>
              </a:rPr>
              <a:t>adapte as recomendações às características e necessidades individuais </a:t>
            </a:r>
            <a:r>
              <a:rPr lang="pt-BR" dirty="0">
                <a:ea typeface="+mn-lt"/>
                <a:cs typeface="+mn-lt"/>
              </a:rPr>
              <a:t>de cada cliente.</a:t>
            </a:r>
            <a:endParaRPr lang="pt-BR" dirty="0">
              <a:ea typeface="Calibri"/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Ele também mencionou alguns desafios importantes, como a </a:t>
            </a:r>
            <a:r>
              <a:rPr lang="pt-BR" b="1" dirty="0">
                <a:ea typeface="+mn-lt"/>
                <a:cs typeface="+mn-lt"/>
              </a:rPr>
              <a:t>metabolização das calorias</a:t>
            </a:r>
            <a:r>
              <a:rPr lang="pt-BR" dirty="0">
                <a:ea typeface="+mn-lt"/>
                <a:cs typeface="+mn-lt"/>
              </a:rPr>
              <a:t>, que </a:t>
            </a:r>
            <a:r>
              <a:rPr lang="pt-BR" b="1" dirty="0">
                <a:ea typeface="+mn-lt"/>
                <a:cs typeface="+mn-lt"/>
              </a:rPr>
              <a:t>ocorre de maneira diferente dependendo da fonte alimentar </a:t>
            </a:r>
            <a:r>
              <a:rPr lang="pt-BR" dirty="0">
                <a:ea typeface="+mn-lt"/>
                <a:cs typeface="+mn-lt"/>
              </a:rPr>
              <a:t>(por exemplo, legumes versus biscoitos). Outro desafio apontado foi a dificuldade de ajustar corretamente as substituições alimentares, garantindo que as quantidades sejam adequadas.</a:t>
            </a:r>
            <a:endParaRPr lang="pt-BR" b="1" dirty="0">
              <a:ea typeface="Calibri"/>
              <a:cs typeface="Calibri"/>
            </a:endParaRPr>
          </a:p>
          <a:p>
            <a:endParaRPr lang="pt-BR" sz="1100" dirty="0">
              <a:ea typeface="Calibri"/>
              <a:cs typeface="Calibri"/>
            </a:endParaRPr>
          </a:p>
          <a:p>
            <a:endParaRPr lang="pt-BR" dirty="0">
              <a:ea typeface="+mn-lt"/>
              <a:cs typeface="+mn-lt"/>
            </a:endParaRPr>
          </a:p>
          <a:p>
            <a:endParaRPr lang="pt-BR" dirty="0">
              <a:ea typeface="+mn-lt"/>
              <a:cs typeface="+mn-lt"/>
            </a:endParaRPr>
          </a:p>
          <a:p>
            <a:endParaRPr lang="pt-BR" dirty="0">
              <a:ea typeface="+mn-lt"/>
              <a:cs typeface="+mn-lt"/>
            </a:endParaRPr>
          </a:p>
        </p:txBody>
      </p:sp>
      <p:sp>
        <p:nvSpPr>
          <p:cNvPr id="12" name="Espaço Reservado para Conteúdo 2"/>
          <p:cNvSpPr>
            <a:spLocks noGrp="1"/>
          </p:cNvSpPr>
          <p:nvPr>
            <p:ph idx="12"/>
          </p:nvPr>
        </p:nvSpPr>
        <p:spPr/>
        <p:txBody>
          <a:bodyPr>
            <a:normAutofit/>
          </a:bodyPr>
          <a:lstStyle/>
          <a:p>
            <a:r>
              <a:rPr lang="pt-BR" sz="2000" b="1" dirty="0"/>
              <a:t>PROBLEMA DEFINIDO</a:t>
            </a:r>
          </a:p>
        </p:txBody>
      </p:sp>
      <p:sp>
        <p:nvSpPr>
          <p:cNvPr id="14" name="Espaço Reservado para Conteúdo 2"/>
          <p:cNvSpPr>
            <a:spLocks noGrp="1"/>
          </p:cNvSpPr>
          <p:nvPr>
            <p:ph idx="13"/>
          </p:nvPr>
        </p:nvSpPr>
        <p:spPr>
          <a:xfrm>
            <a:off x="4446215" y="1926577"/>
            <a:ext cx="3469431" cy="780662"/>
          </a:xfrm>
        </p:spPr>
        <p:txBody>
          <a:bodyPr>
            <a:normAutofit/>
          </a:bodyPr>
          <a:lstStyle/>
          <a:p>
            <a:r>
              <a:rPr lang="pt-BR" sz="2000" b="1" dirty="0"/>
              <a:t>VALIDAÇÃO</a:t>
            </a:r>
          </a:p>
        </p:txBody>
      </p:sp>
    </p:spTree>
    <p:extLst>
      <p:ext uri="{BB962C8B-B14F-4D97-AF65-F5344CB8AC3E}">
        <p14:creationId xmlns:p14="http://schemas.microsoft.com/office/powerpoint/2010/main" val="2393223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F4A2C8-BAF3-E3C8-CB9B-4FC886BF3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">
            <a:extLst>
              <a:ext uri="{FF2B5EF4-FFF2-40B4-BE49-F238E27FC236}">
                <a16:creationId xmlns:a16="http://schemas.microsoft.com/office/drawing/2014/main" id="{A7EDDB12-CE0C-09EC-C1FE-CC64564BB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Equipe: 0063 | Projeto: </a:t>
            </a:r>
            <a:r>
              <a:rPr lang="pt-BR" dirty="0" err="1"/>
              <a:t>shapemateai</a:t>
            </a:r>
            <a:endParaRPr lang="pt-BR" dirty="0" err="1">
              <a:ea typeface="Calibri"/>
              <a:cs typeface="Calibri"/>
            </a:endParaRPr>
          </a:p>
        </p:txBody>
      </p:sp>
      <p:sp>
        <p:nvSpPr>
          <p:cNvPr id="11" name="Espaço Reservado para Conteúdo 31">
            <a:extLst>
              <a:ext uri="{FF2B5EF4-FFF2-40B4-BE49-F238E27FC236}">
                <a16:creationId xmlns:a16="http://schemas.microsoft.com/office/drawing/2014/main" id="{C816F080-4869-92F2-90CE-6C13A5318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840" y="2220053"/>
            <a:ext cx="4001393" cy="3975480"/>
          </a:xfrm>
        </p:spPr>
        <p:txBody>
          <a:bodyPr>
            <a:normAutofit/>
          </a:bodyPr>
          <a:lstStyle/>
          <a:p>
            <a:r>
              <a:rPr lang="pt-BR" dirty="0"/>
              <a:t>Seguir uma alimentação saudável é um desafio constante para muitas pessoas. O acesso limitado a nutricionistas profissionais, somado à dificuldade de adaptar recomendações nutricionais à disponibilidade de alimentos no dia a dia, cria uma barreira significativa. </a:t>
            </a:r>
            <a:r>
              <a:rPr lang="pt-BR" b="1" dirty="0"/>
              <a:t>Esta desconexão entre orientação especializada e a realidade cotidiana frequentemente resulta em dietas abandonadas, escolhas alimentares inconsistentes e frustração quanto aos objetivos de saúde não alcançados.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8E9926EE-0EDD-62A9-6A0D-75CA6A1AA6F3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>
            <a:normAutofit/>
          </a:bodyPr>
          <a:lstStyle/>
          <a:p>
            <a:r>
              <a:rPr lang="pt-BR" sz="2000" b="1" dirty="0"/>
              <a:t>PROBLEMA DEFINIDO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BC8FBD85-EC17-869E-D1E9-0F75F2F6473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pt-BR" sz="2000" b="1" dirty="0"/>
              <a:t>VALIDAÇÃO</a:t>
            </a:r>
          </a:p>
        </p:txBody>
      </p:sp>
      <p:sp>
        <p:nvSpPr>
          <p:cNvPr id="2" name="Espaço Reservado para Conteúdo 4">
            <a:extLst>
              <a:ext uri="{FF2B5EF4-FFF2-40B4-BE49-F238E27FC236}">
                <a16:creationId xmlns:a16="http://schemas.microsoft.com/office/drawing/2014/main" id="{B3A9306D-3D3C-9259-EB87-1679955042BA}"/>
              </a:ext>
            </a:extLst>
          </p:cNvPr>
          <p:cNvSpPr txBox="1">
            <a:spLocks/>
          </p:cNvSpPr>
          <p:nvPr/>
        </p:nvSpPr>
        <p:spPr>
          <a:xfrm>
            <a:off x="4399295" y="2115385"/>
            <a:ext cx="7638865" cy="4806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accent1">
                  <a:lumMod val="50000"/>
                </a:schemeClr>
              </a:buClr>
              <a:buSzPct val="100000"/>
              <a:buFont typeface="Arial" panose="020B0604020202020204" pitchFamily="34" charset="0"/>
              <a:buNone/>
              <a:defRPr sz="1800" b="0" kern="1200" cap="none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accent1">
                  <a:lumMod val="50000"/>
                </a:schemeClr>
              </a:buClr>
              <a:buSzPct val="100000"/>
              <a:buFont typeface="Arial" panose="020B0604020202020204" pitchFamily="34" charset="0"/>
              <a:buNone/>
              <a:defRPr sz="1600" b="0" kern="1200" cap="none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accent1">
                  <a:lumMod val="50000"/>
                </a:schemeClr>
              </a:buClr>
              <a:buSzPct val="100000"/>
              <a:buFont typeface="Arial" panose="020B0604020202020204" pitchFamily="34" charset="0"/>
              <a:buNone/>
              <a:defRPr sz="1400" b="0" kern="1200" cap="none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accent1">
                  <a:lumMod val="50000"/>
                </a:schemeClr>
              </a:buClr>
              <a:buSzPct val="100000"/>
              <a:buFont typeface="Arial" panose="020B0604020202020204" pitchFamily="34" charset="0"/>
              <a:buNone/>
              <a:defRPr sz="1200" b="0" kern="1200" cap="none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accent1">
                  <a:lumMod val="50000"/>
                </a:schemeClr>
              </a:buClr>
              <a:buSzPct val="100000"/>
              <a:buFont typeface="Arial" panose="020B0604020202020204" pitchFamily="34" charset="0"/>
              <a:buNone/>
              <a:defRPr sz="1200" b="0" kern="1200" cap="none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ea typeface="+mn-lt"/>
                <a:cs typeface="+mn-lt"/>
              </a:rPr>
              <a:t>Validação - Lucas </a:t>
            </a:r>
            <a:r>
              <a:rPr lang="pt-BR" b="1" dirty="0" err="1">
                <a:ea typeface="+mn-lt"/>
                <a:cs typeface="+mn-lt"/>
              </a:rPr>
              <a:t>Celante</a:t>
            </a:r>
            <a:r>
              <a:rPr lang="pt-BR" b="1" dirty="0">
                <a:ea typeface="+mn-lt"/>
                <a:cs typeface="+mn-lt"/>
              </a:rPr>
              <a:t> (Personal Trainer)</a:t>
            </a:r>
          </a:p>
          <a:p>
            <a:r>
              <a:rPr lang="pt-BR" dirty="0">
                <a:ea typeface="+mn-lt"/>
                <a:cs typeface="+mn-lt"/>
              </a:rPr>
              <a:t>A ideia dos agentes é válida, especialmente o uso da </a:t>
            </a:r>
            <a:r>
              <a:rPr lang="pt-BR" b="1" dirty="0">
                <a:ea typeface="+mn-lt"/>
                <a:cs typeface="+mn-lt"/>
              </a:rPr>
              <a:t>IA para cálculo da TMB </a:t>
            </a:r>
            <a:r>
              <a:rPr lang="pt-BR" dirty="0">
                <a:ea typeface="+mn-lt"/>
                <a:cs typeface="+mn-lt"/>
              </a:rPr>
              <a:t>e relação com os alimentos, mesmo sendo mais voltada à nutrição. Ele destaca que seria interessante que o </a:t>
            </a:r>
            <a:r>
              <a:rPr lang="pt-BR" b="1" dirty="0">
                <a:ea typeface="+mn-lt"/>
                <a:cs typeface="+mn-lt"/>
              </a:rPr>
              <a:t>sistema também considerasse a prática de diferentes atividades físicas</a:t>
            </a:r>
            <a:r>
              <a:rPr lang="pt-BR" dirty="0">
                <a:ea typeface="+mn-lt"/>
                <a:cs typeface="+mn-lt"/>
              </a:rPr>
              <a:t>, como corrida, musculação ou futebol, personalizando ainda mais os resultados de acordo com o tipo de treino.</a:t>
            </a:r>
            <a:endParaRPr lang="pt-BR" dirty="0">
              <a:ea typeface="Calibri"/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Sobre a integração entre nutrição e treino, ele acredita que o sistema pode ajudar a otimizar os resultados dos alunos, </a:t>
            </a:r>
            <a:r>
              <a:rPr lang="pt-BR" b="1" dirty="0">
                <a:ea typeface="+mn-lt"/>
                <a:cs typeface="+mn-lt"/>
              </a:rPr>
              <a:t>facilitando o acesso às informações </a:t>
            </a:r>
            <a:r>
              <a:rPr lang="pt-BR" dirty="0">
                <a:ea typeface="+mn-lt"/>
                <a:cs typeface="+mn-lt"/>
              </a:rPr>
              <a:t>e permitindo uma autoavaliação mais prática. No entanto, ele alerta que </a:t>
            </a:r>
            <a:r>
              <a:rPr lang="pt-BR" b="1" dirty="0">
                <a:ea typeface="+mn-lt"/>
                <a:cs typeface="+mn-lt"/>
              </a:rPr>
              <a:t>automatizar completamente </a:t>
            </a:r>
            <a:r>
              <a:rPr lang="pt-BR" dirty="0">
                <a:ea typeface="+mn-lt"/>
                <a:cs typeface="+mn-lt"/>
              </a:rPr>
              <a:t>dietas e treinos </a:t>
            </a:r>
            <a:r>
              <a:rPr lang="pt-BR" b="1" dirty="0">
                <a:ea typeface="+mn-lt"/>
                <a:cs typeface="+mn-lt"/>
              </a:rPr>
              <a:t>é arriscado</a:t>
            </a:r>
            <a:r>
              <a:rPr lang="pt-BR" dirty="0">
                <a:ea typeface="+mn-lt"/>
                <a:cs typeface="+mn-lt"/>
              </a:rPr>
              <a:t>. A melhor abordagem seria unir a automação com personalização, garantindo que as recomendações sejam específicas e ajustadas a cada pessoa.</a:t>
            </a:r>
          </a:p>
        </p:txBody>
      </p:sp>
    </p:spTree>
    <p:extLst>
      <p:ext uri="{BB962C8B-B14F-4D97-AF65-F5344CB8AC3E}">
        <p14:creationId xmlns:p14="http://schemas.microsoft.com/office/powerpoint/2010/main" val="2877370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4863C2-4124-09A6-55A2-B878FD321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">
            <a:extLst>
              <a:ext uri="{FF2B5EF4-FFF2-40B4-BE49-F238E27FC236}">
                <a16:creationId xmlns:a16="http://schemas.microsoft.com/office/drawing/2014/main" id="{469EFF5F-2864-AD92-AC06-1273E4C15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Equipe: 0063 | Projeto: </a:t>
            </a:r>
            <a:r>
              <a:rPr lang="pt-BR" dirty="0" err="1"/>
              <a:t>shapemateai</a:t>
            </a:r>
            <a:endParaRPr lang="pt-BR" dirty="0" err="1">
              <a:ea typeface="Calibri"/>
              <a:cs typeface="Calibri"/>
            </a:endParaRPr>
          </a:p>
        </p:txBody>
      </p:sp>
      <p:sp>
        <p:nvSpPr>
          <p:cNvPr id="11" name="Espaço Reservado para Conteúdo 31">
            <a:extLst>
              <a:ext uri="{FF2B5EF4-FFF2-40B4-BE49-F238E27FC236}">
                <a16:creationId xmlns:a16="http://schemas.microsoft.com/office/drawing/2014/main" id="{4F57826C-4444-2EB6-4E9A-9695E8387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840" y="2220053"/>
            <a:ext cx="4001393" cy="3975480"/>
          </a:xfrm>
        </p:spPr>
        <p:txBody>
          <a:bodyPr>
            <a:normAutofit/>
          </a:bodyPr>
          <a:lstStyle/>
          <a:p>
            <a:r>
              <a:rPr lang="pt-BR" dirty="0"/>
              <a:t>Seguir uma alimentação saudável é um desafio constante para muitas pessoas. O acesso limitado a nutricionistas profissionais, </a:t>
            </a:r>
            <a:r>
              <a:rPr lang="pt-BR" b="1" dirty="0"/>
              <a:t>somado à dificuldade de adaptar recomendações nutricionais </a:t>
            </a:r>
            <a:r>
              <a:rPr lang="pt-BR" dirty="0"/>
              <a:t>à disponibilidade de alimentos no dia a dia, cria uma barreira significativa. Esta </a:t>
            </a:r>
            <a:r>
              <a:rPr lang="pt-BR" b="1" dirty="0"/>
              <a:t>desconexão entre orientação especializada </a:t>
            </a:r>
            <a:r>
              <a:rPr lang="pt-BR" dirty="0"/>
              <a:t>e a realidade cotidiana frequentemente resulta em dietas abandonadas, escolhas alimentares inconsistentes e frustração quanto aos objetivos de saúde não alcançados.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956D8F9C-C6AB-D60E-E37F-CF0138074240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>
            <a:normAutofit/>
          </a:bodyPr>
          <a:lstStyle/>
          <a:p>
            <a:r>
              <a:rPr lang="pt-BR" sz="2000" b="1" dirty="0"/>
              <a:t>PROBLEMA DEFINIDO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7B8E9969-2B24-4A84-D458-B1CE05EA3CE2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pt-BR" sz="2000" b="1" dirty="0"/>
              <a:t>VALIDAÇÃO</a:t>
            </a:r>
          </a:p>
        </p:txBody>
      </p:sp>
      <p:sp>
        <p:nvSpPr>
          <p:cNvPr id="4" name="Espaço Reservado para Conteúdo 4">
            <a:extLst>
              <a:ext uri="{FF2B5EF4-FFF2-40B4-BE49-F238E27FC236}">
                <a16:creationId xmlns:a16="http://schemas.microsoft.com/office/drawing/2014/main" id="{0D173D96-D18A-6010-B595-3F2BE21FF752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449148" y="1995206"/>
            <a:ext cx="7232721" cy="371792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b="1" dirty="0">
                <a:ea typeface="+mn-lt"/>
                <a:cs typeface="+mn-lt"/>
              </a:rPr>
              <a:t>Validação - Antônio Assumpção (Possível Usuário - Segue dieta e treina diariamente)</a:t>
            </a:r>
          </a:p>
          <a:p>
            <a:r>
              <a:rPr lang="pt-BR" sz="1600" dirty="0">
                <a:ea typeface="+mn-lt"/>
                <a:cs typeface="+mn-lt"/>
              </a:rPr>
              <a:t>A ideia da IA é válida para iniciantes ou pessoas com alimentação desregulada, sendo </a:t>
            </a:r>
            <a:r>
              <a:rPr lang="pt-BR" sz="1600" b="1" dirty="0">
                <a:ea typeface="+mn-lt"/>
                <a:cs typeface="+mn-lt"/>
              </a:rPr>
              <a:t>útil principalmente no começo de uma dieta </a:t>
            </a:r>
            <a:r>
              <a:rPr lang="pt-BR" sz="1600" dirty="0">
                <a:ea typeface="+mn-lt"/>
                <a:cs typeface="+mn-lt"/>
              </a:rPr>
              <a:t>voltada ao emagrecimento, ao oferecer um plano alimentar básico com controle calórico.</a:t>
            </a:r>
            <a:endParaRPr lang="pt-BR" sz="1600" dirty="0">
              <a:ea typeface="Calibri"/>
              <a:cs typeface="Calibri"/>
            </a:endParaRPr>
          </a:p>
          <a:p>
            <a:r>
              <a:rPr lang="pt-BR" sz="1600" dirty="0">
                <a:ea typeface="+mn-lt"/>
                <a:cs typeface="+mn-lt"/>
              </a:rPr>
              <a:t>No entanto, para atletas ou usuários mais avançados, </a:t>
            </a:r>
            <a:r>
              <a:rPr lang="pt-BR" sz="1600" b="1" dirty="0">
                <a:ea typeface="+mn-lt"/>
                <a:cs typeface="+mn-lt"/>
              </a:rPr>
              <a:t>a proposta tem limitações</a:t>
            </a:r>
            <a:r>
              <a:rPr lang="pt-BR" sz="1600" dirty="0">
                <a:ea typeface="+mn-lt"/>
                <a:cs typeface="+mn-lt"/>
              </a:rPr>
              <a:t>, já que o metabolismo e a resposta do corpo variam entre indivíduos. </a:t>
            </a:r>
            <a:r>
              <a:rPr lang="pt-BR" sz="1600" b="1" dirty="0">
                <a:ea typeface="+mn-lt"/>
                <a:cs typeface="+mn-lt"/>
              </a:rPr>
              <a:t>Com o tempo, o corpo entra em platô e os resultados estagnam</a:t>
            </a:r>
            <a:r>
              <a:rPr lang="pt-BR" sz="1600" dirty="0">
                <a:ea typeface="+mn-lt"/>
                <a:cs typeface="+mn-lt"/>
              </a:rPr>
              <a:t>. Nessas situações, é essencial fazer ajustes finos na dieta — como mudanças em macros e horários — o que a IA, na versão atual, não realiza. </a:t>
            </a:r>
          </a:p>
          <a:p>
            <a:r>
              <a:rPr lang="pt-BR" sz="1600" dirty="0">
                <a:ea typeface="+mn-lt"/>
                <a:cs typeface="+mn-lt"/>
              </a:rPr>
              <a:t>A crítica é que o sistema pode acabar sendo genérico demais, funcionando como um "copiar e colar" de dietas baseadas apenas em calorias, sem acompanhar a evolução real do usuário. Isso pode gerar frustração, principalmente entre aqueles que não sabem como agir quando os resultados param de aparecer. </a:t>
            </a:r>
            <a:endParaRPr lang="pt-BR" sz="1600" dirty="0">
              <a:ea typeface="Calibri"/>
              <a:cs typeface="Calibri"/>
            </a:endParaRPr>
          </a:p>
          <a:p>
            <a:endParaRPr lang="pt-BR" sz="1000" b="1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5292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Equipe: 0063 | Projeto: </a:t>
            </a:r>
            <a:r>
              <a:rPr lang="pt-BR" dirty="0" err="1"/>
              <a:t>shapemateai</a:t>
            </a:r>
          </a:p>
        </p:txBody>
      </p:sp>
      <p:sp>
        <p:nvSpPr>
          <p:cNvPr id="11" name="Espaço Reservado para Conteúdo 31"/>
          <p:cNvSpPr>
            <a:spLocks noGrp="1"/>
          </p:cNvSpPr>
          <p:nvPr>
            <p:ph idx="1"/>
          </p:nvPr>
        </p:nvSpPr>
        <p:spPr>
          <a:xfrm>
            <a:off x="131454" y="1994584"/>
            <a:ext cx="4317694" cy="390359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z="1600" dirty="0">
                <a:ea typeface="+mn-lt"/>
                <a:cs typeface="+mn-lt"/>
              </a:rPr>
              <a:t>O </a:t>
            </a:r>
            <a:r>
              <a:rPr lang="pt-BR" sz="1600" dirty="0" err="1">
                <a:ea typeface="+mn-lt"/>
                <a:cs typeface="+mn-lt"/>
              </a:rPr>
              <a:t>ShapeMateAI</a:t>
            </a:r>
            <a:r>
              <a:rPr lang="pt-BR" sz="1600" dirty="0">
                <a:ea typeface="+mn-lt"/>
                <a:cs typeface="+mn-lt"/>
              </a:rPr>
              <a:t> é uma orquestração de agentes que simula um nutricionista e acompanha o usuário no dia a dia.</a:t>
            </a:r>
            <a:endParaRPr lang="pt-BR" sz="1600" dirty="0">
              <a:ea typeface="Calibri"/>
              <a:cs typeface="Calibri"/>
            </a:endParaRPr>
          </a:p>
          <a:p>
            <a:r>
              <a:rPr lang="pt-BR" sz="1600" dirty="0">
                <a:ea typeface="+mn-lt"/>
                <a:cs typeface="+mn-lt"/>
              </a:rPr>
              <a:t>Ele conta com dois agentes:</a:t>
            </a:r>
            <a:endParaRPr lang="pt-BR" sz="1600" dirty="0">
              <a:ea typeface="Calibri"/>
              <a:cs typeface="Calibri"/>
            </a:endParaRPr>
          </a:p>
          <a:p>
            <a:r>
              <a:rPr lang="pt-BR" sz="1600" dirty="0">
                <a:ea typeface="+mn-lt"/>
                <a:cs typeface="+mn-lt"/>
              </a:rPr>
              <a:t>1. **Nutricionista Virtual** – Cria dietas personalizadas com base nos dados do usuário (como peso, altura, objetivos e preferências), adaptando também ao orçamento e rotina.</a:t>
            </a:r>
            <a:endParaRPr lang="pt-BR" sz="1600" dirty="0">
              <a:ea typeface="Calibri"/>
              <a:cs typeface="Calibri"/>
            </a:endParaRPr>
          </a:p>
          <a:p>
            <a:r>
              <a:rPr lang="pt-BR" sz="1600" dirty="0">
                <a:ea typeface="+mn-lt"/>
                <a:cs typeface="+mn-lt"/>
              </a:rPr>
              <a:t>2. **Assistente do Dia a Dia** – Ajuda o usuário a seguir a dieta, avaliando alimentos disponíveis, cardápios de restaurantes ou receitas, e sugerindo substituições compatíveis.</a:t>
            </a:r>
            <a:endParaRPr lang="pt-BR" sz="1600" dirty="0">
              <a:ea typeface="Calibri"/>
              <a:cs typeface="Calibri"/>
            </a:endParaRPr>
          </a:p>
          <a:p>
            <a:r>
              <a:rPr lang="pt-BR" sz="1600" dirty="0">
                <a:ea typeface="+mn-lt"/>
                <a:cs typeface="+mn-lt"/>
              </a:rPr>
              <a:t>A solução torna o processo de manter uma alimentação saudável mais simples, prática e acessível.</a:t>
            </a:r>
            <a:endParaRPr lang="pt-BR" sz="1600" dirty="0">
              <a:ea typeface="Calibri" panose="020F0502020204030204"/>
              <a:cs typeface="Calibri" panose="020F0502020204030204"/>
            </a:endParaRPr>
          </a:p>
          <a:p>
            <a:endParaRPr lang="pt-BR" sz="1100" dirty="0">
              <a:ea typeface="Calibri"/>
              <a:cs typeface="Calibri"/>
            </a:endParaRPr>
          </a:p>
        </p:txBody>
      </p:sp>
      <p:sp>
        <p:nvSpPr>
          <p:cNvPr id="12" name="Espaço Reservado para Conteúdo 2"/>
          <p:cNvSpPr>
            <a:spLocks noGrp="1"/>
          </p:cNvSpPr>
          <p:nvPr>
            <p:ph idx="12"/>
          </p:nvPr>
        </p:nvSpPr>
        <p:spPr/>
        <p:txBody>
          <a:bodyPr>
            <a:normAutofit/>
          </a:bodyPr>
          <a:lstStyle/>
          <a:p>
            <a:r>
              <a:rPr lang="pt-BR" sz="2000" b="1" dirty="0"/>
              <a:t>SOLUÇÃO DEFINIDA</a:t>
            </a:r>
          </a:p>
        </p:txBody>
      </p:sp>
      <p:sp>
        <p:nvSpPr>
          <p:cNvPr id="14" name="Espaço Reservado para Conteúdo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pt-BR" sz="2000" b="1" dirty="0"/>
              <a:t>ESBOÇO DA IDEIA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A870372-7701-E176-4254-2E695905F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4039" y="536742"/>
            <a:ext cx="3533187" cy="60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595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Equipe: 0063 | Projeto: </a:t>
            </a:r>
            <a:r>
              <a:rPr lang="pt-BR" dirty="0" err="1"/>
              <a:t>shapemateai</a:t>
            </a:r>
          </a:p>
        </p:txBody>
      </p:sp>
      <p:sp>
        <p:nvSpPr>
          <p:cNvPr id="32" name="Espaço Reservado para Conteúdo 31"/>
          <p:cNvSpPr>
            <a:spLocks noGrp="1"/>
          </p:cNvSpPr>
          <p:nvPr>
            <p:ph idx="1"/>
          </p:nvPr>
        </p:nvSpPr>
        <p:spPr>
          <a:xfrm>
            <a:off x="685802" y="2478846"/>
            <a:ext cx="3469431" cy="2911555"/>
          </a:xfrm>
        </p:spPr>
        <p:txBody>
          <a:bodyPr>
            <a:normAutofit lnSpcReduction="10000"/>
          </a:bodyPr>
          <a:lstStyle/>
          <a:p>
            <a:r>
              <a:rPr lang="pt-BR" dirty="0">
                <a:ea typeface="+mn-lt"/>
                <a:cs typeface="+mn-lt"/>
              </a:rPr>
              <a:t>Task 1: Calcular a TMB (Taxa Metabólica Basal) com base em fórmulas matemáticas.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Task 2: Calcular a necessidade calórica diária a partir da TMB e do nível de atividade.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Task 3: Dividir as calorias em macronutrientes (proteína, carboidrato e gordura).</a:t>
            </a:r>
            <a:endParaRPr lang="pt-BR" dirty="0"/>
          </a:p>
          <a:p>
            <a:endParaRPr lang="pt-BR" dirty="0">
              <a:ea typeface="Calibri"/>
              <a:cs typeface="Calibri"/>
            </a:endParaRPr>
          </a:p>
          <a:p>
            <a:endParaRPr lang="pt-BR" dirty="0"/>
          </a:p>
        </p:txBody>
      </p:sp>
      <p:sp>
        <p:nvSpPr>
          <p:cNvPr id="8" name="Espaço Reservado para Conteúdo 7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Conteúdo 8"/>
          <p:cNvSpPr>
            <a:spLocks noGrp="1"/>
          </p:cNvSpPr>
          <p:nvPr>
            <p:ph idx="1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pt-BR" dirty="0">
                <a:ea typeface="+mn-lt"/>
                <a:cs typeface="+mn-lt"/>
              </a:rPr>
              <a:t>Task 1: Criação e estruturação do agente nutricionista</a:t>
            </a:r>
          </a:p>
          <a:p>
            <a:r>
              <a:rPr lang="pt-BR" dirty="0">
                <a:ea typeface="+mn-lt"/>
                <a:cs typeface="+mn-lt"/>
              </a:rPr>
              <a:t>Task 2: Criação e estruturação do agente assistente do dia a dia</a:t>
            </a:r>
          </a:p>
          <a:p>
            <a:r>
              <a:rPr lang="pt-BR" dirty="0">
                <a:ea typeface="+mn-lt"/>
                <a:cs typeface="+mn-lt"/>
              </a:rPr>
              <a:t>Task 3: Desenvolvimento da lógica dos algoritmos (cálculo de calorias, geração de dietas, validação de substituições) em Python, incluindo a implementação de ferramentas dentro dos agentes.</a:t>
            </a:r>
            <a:endParaRPr lang="pt-BR" dirty="0">
              <a:ea typeface="Calibri"/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Task 4: Criação da interface de usuário (front-</a:t>
            </a:r>
            <a:r>
              <a:rPr lang="pt-BR" dirty="0" err="1">
                <a:ea typeface="+mn-lt"/>
                <a:cs typeface="+mn-lt"/>
              </a:rPr>
              <a:t>end</a:t>
            </a:r>
            <a:r>
              <a:rPr lang="pt-BR" dirty="0">
                <a:ea typeface="+mn-lt"/>
                <a:cs typeface="+mn-lt"/>
              </a:rPr>
              <a:t>) para interação com os agentes.</a:t>
            </a:r>
            <a:endParaRPr lang="pt-BR" dirty="0">
              <a:ea typeface="Calibri" panose="020F0502020204030204"/>
              <a:cs typeface="Calibri" panose="020F0502020204030204"/>
            </a:endParaRPr>
          </a:p>
          <a:p>
            <a:endParaRPr lang="pt-BR" dirty="0">
              <a:ea typeface="Calibri" panose="020F0502020204030204"/>
              <a:cs typeface="Calibri" panose="020F0502020204030204"/>
            </a:endParaRPr>
          </a:p>
          <a:p>
            <a:endParaRPr lang="pt-BR" sz="1200" dirty="0">
              <a:ea typeface="Calibri" panose="020F0502020204030204"/>
              <a:cs typeface="Calibri" panose="020F0502020204030204"/>
            </a:endParaRPr>
          </a:p>
          <a:p>
            <a:endParaRPr lang="pt-BR" dirty="0">
              <a:ea typeface="Calibri"/>
              <a:cs typeface="Calibri"/>
            </a:endParaRPr>
          </a:p>
        </p:txBody>
      </p:sp>
      <p:pic>
        <p:nvPicPr>
          <p:cNvPr id="11" name="Espaço Reservado para Conteúdo 10"/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27009"/>
            <a:ext cx="3468688" cy="736957"/>
          </a:xfrm>
        </p:spPr>
      </p:pic>
      <p:pic>
        <p:nvPicPr>
          <p:cNvPr id="12" name="Espaço Reservado para Conteúdo 11"/>
          <p:cNvPicPr>
            <a:picLocks noGrp="1" noChangeAspect="1"/>
          </p:cNvPicPr>
          <p:nvPr>
            <p:ph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763" y="1657485"/>
            <a:ext cx="3468687" cy="676006"/>
          </a:xfrm>
        </p:spPr>
      </p:pic>
      <p:pic>
        <p:nvPicPr>
          <p:cNvPr id="13" name="Espaço Reservado para Conteúdo 12"/>
          <p:cNvPicPr>
            <a:picLocks noGrp="1" noChangeAspect="1"/>
          </p:cNvPicPr>
          <p:nvPr>
            <p:ph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138" y="1651787"/>
            <a:ext cx="3470275" cy="687402"/>
          </a:xfrm>
        </p:spPr>
      </p:pic>
    </p:spTree>
    <p:extLst>
      <p:ext uri="{BB962C8B-B14F-4D97-AF65-F5344CB8AC3E}">
        <p14:creationId xmlns:p14="http://schemas.microsoft.com/office/powerpoint/2010/main" val="1824175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Equipe: 0063 | Projeto: </a:t>
            </a:r>
            <a:r>
              <a:rPr lang="pt-BR" dirty="0" err="1"/>
              <a:t>shapemateai</a:t>
            </a:r>
          </a:p>
        </p:txBody>
      </p:sp>
      <p:sp>
        <p:nvSpPr>
          <p:cNvPr id="7" name="Espaço Reservado para Conteúdo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Espaço Reservado para Conteúdo 1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9" name="Espaço Reservado para Conteúdo 8"/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43632"/>
            <a:ext cx="3468688" cy="703711"/>
          </a:xfrm>
        </p:spPr>
      </p:pic>
      <p:pic>
        <p:nvPicPr>
          <p:cNvPr id="10" name="Espaço Reservado para Conteúdo 9"/>
          <p:cNvPicPr>
            <a:picLocks noGrp="1" noChangeAspect="1"/>
          </p:cNvPicPr>
          <p:nvPr>
            <p:ph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763" y="1651944"/>
            <a:ext cx="3468687" cy="687088"/>
          </a:xfrm>
        </p:spPr>
      </p:pic>
      <p:pic>
        <p:nvPicPr>
          <p:cNvPr id="11" name="Espaço Reservado para Conteúdo 10"/>
          <p:cNvPicPr>
            <a:picLocks noGrp="1" noChangeAspect="1"/>
          </p:cNvPicPr>
          <p:nvPr>
            <p:ph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138" y="1626841"/>
            <a:ext cx="3470275" cy="737294"/>
          </a:xfrm>
        </p:spPr>
      </p:pic>
    </p:spTree>
    <p:extLst>
      <p:ext uri="{BB962C8B-B14F-4D97-AF65-F5344CB8AC3E}">
        <p14:creationId xmlns:p14="http://schemas.microsoft.com/office/powerpoint/2010/main" val="2727970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Equipe: 0063 | Projeto: </a:t>
            </a:r>
            <a:r>
              <a:rPr lang="pt-BR" dirty="0" err="1"/>
              <a:t>shapemateai</a:t>
            </a:r>
          </a:p>
        </p:txBody>
      </p:sp>
      <p:sp>
        <p:nvSpPr>
          <p:cNvPr id="19" name="Espaço Reservado para Conteúdo 1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25" name="Espaço Reservado para Conteúdo 2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8" name="Espaço Reservado para Conteúdo 21"/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15927"/>
            <a:ext cx="3468688" cy="759121"/>
          </a:xfrm>
        </p:spPr>
      </p:pic>
      <p:pic>
        <p:nvPicPr>
          <p:cNvPr id="24" name="Espaço Reservado para Conteúdo 22"/>
          <p:cNvPicPr>
            <a:picLocks noGrp="1" noChangeAspect="1"/>
          </p:cNvPicPr>
          <p:nvPr>
            <p:ph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763" y="1657485"/>
            <a:ext cx="3468687" cy="676006"/>
          </a:xfrm>
        </p:spPr>
      </p:pic>
    </p:spTree>
    <p:extLst>
      <p:ext uri="{BB962C8B-B14F-4D97-AF65-F5344CB8AC3E}">
        <p14:creationId xmlns:p14="http://schemas.microsoft.com/office/powerpoint/2010/main" val="7199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62923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Personalizada 9">
      <a:dk1>
        <a:sysClr val="windowText" lastClr="000000"/>
      </a:dk1>
      <a:lt1>
        <a:sysClr val="window" lastClr="FFFFFF"/>
      </a:lt1>
      <a:dk2>
        <a:srgbClr val="002459"/>
      </a:dk2>
      <a:lt2>
        <a:srgbClr val="DBEFF9"/>
      </a:lt2>
      <a:accent1>
        <a:srgbClr val="0053D7"/>
      </a:accent1>
      <a:accent2>
        <a:srgbClr val="FF00E2"/>
      </a:accent2>
      <a:accent3>
        <a:srgbClr val="9DFF00"/>
      </a:accent3>
      <a:accent4>
        <a:srgbClr val="FF2900"/>
      </a:accent4>
      <a:accent5>
        <a:srgbClr val="00B0F0"/>
      </a:accent5>
      <a:accent6>
        <a:srgbClr val="BE32DA"/>
      </a:accent6>
      <a:hlink>
        <a:srgbClr val="FE811A"/>
      </a:hlink>
      <a:folHlink>
        <a:srgbClr val="10CF9B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</TotalTime>
  <Words>918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2" baseType="lpstr">
      <vt:lpstr>Arial</vt:lpstr>
      <vt:lpstr>Calibri</vt:lpstr>
      <vt:lpstr>Celestial</vt:lpstr>
      <vt:lpstr>Apresentação do PowerPoint</vt:lpstr>
      <vt:lpstr>Equipe: 0063 | Projeto: shapemateai</vt:lpstr>
      <vt:lpstr>Equipe: 0063 | Projeto: shapemateai</vt:lpstr>
      <vt:lpstr>Equipe: 0063 | Projeto: shapemateai</vt:lpstr>
      <vt:lpstr>Equipe: 0063 | Projeto: shapemateai</vt:lpstr>
      <vt:lpstr>Equipe: 0063 | Projeto: shapemateai</vt:lpstr>
      <vt:lpstr>Equipe: 0063 | Projeto: shapemateai</vt:lpstr>
      <vt:lpstr>Equipe: 0063 | Projeto: shapemateai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Isis Brandão Pereira</dc:creator>
  <cp:lastModifiedBy>ALEXANDRE TOMMASI ALVES</cp:lastModifiedBy>
  <cp:revision>143</cp:revision>
  <dcterms:created xsi:type="dcterms:W3CDTF">2023-01-27T18:45:17Z</dcterms:created>
  <dcterms:modified xsi:type="dcterms:W3CDTF">2025-04-26T13:22:56Z</dcterms:modified>
</cp:coreProperties>
</file>

<file path=docProps/thumbnail.jpeg>
</file>